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Fraunces Extra Bold" panose="020B0604020202020204" charset="0"/>
      <p:regular r:id="rId20"/>
    </p:embeddedFont>
    <p:embeddedFont>
      <p:font typeface="Nobile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273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982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4778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Sandalwood Tree Tracker: An IoT-based Monitoring &amp; Alert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2306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Presented by: Mehak Sharma, 21114060
                           Anupriya Dey, 21114014
                           Manashree Kalode, 21114057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669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Course: Internet of Things | Group No. 12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1336715" y="6501884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4"/>
          <p:cNvSpPr/>
          <p:nvPr/>
        </p:nvSpPr>
        <p:spPr>
          <a:xfrm>
            <a:off x="1065252" y="6501884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5"/>
          <p:cNvSpPr/>
          <p:nvPr/>
        </p:nvSpPr>
        <p:spPr>
          <a:xfrm>
            <a:off x="793790" y="6501884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6"/>
          <p:cNvSpPr/>
          <p:nvPr/>
        </p:nvSpPr>
        <p:spPr>
          <a:xfrm>
            <a:off x="1812965" y="6484977"/>
            <a:ext cx="212907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9965" y="526375"/>
            <a:ext cx="521517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2. Alerts for Various Events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669965" y="1220272"/>
            <a:ext cx="13290471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system actively monitors key environmental and positional parameters to flag potential threats or anomalies. When such conditions are detected, real-time alerts are generated.</a:t>
            </a:r>
            <a:endParaRPr lang="en-US" sz="15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965" y="2047994"/>
            <a:ext cx="13290471" cy="1121331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69965" y="3384590"/>
            <a:ext cx="6549628" cy="1423749"/>
          </a:xfrm>
          <a:prstGeom prst="roundRect">
            <a:avLst>
              <a:gd name="adj" fmla="val 12102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861298" y="3575923"/>
            <a:ext cx="616696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📍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Position Change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861298" y="4004548"/>
            <a:ext cx="6166961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Any unexpected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change in geolocation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triggers a positional anomaly alert, indicating possible displacement.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7410926" y="3384590"/>
            <a:ext cx="6549628" cy="1423749"/>
          </a:xfrm>
          <a:prstGeom prst="roundRect">
            <a:avLst>
              <a:gd name="adj" fmla="val 12102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602260" y="3575923"/>
            <a:ext cx="616696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🔥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Forest Fire Detection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602260" y="4004548"/>
            <a:ext cx="6166961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recorded temperature exceeding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60°C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may indicate a potential forest fire.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69965" y="4999673"/>
            <a:ext cx="6549628" cy="1423749"/>
          </a:xfrm>
          <a:prstGeom prst="roundRect">
            <a:avLst>
              <a:gd name="adj" fmla="val 12102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861298" y="5191006"/>
            <a:ext cx="616696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⚠️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Storm Warning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861298" y="5619631"/>
            <a:ext cx="6166961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 atmospheric pressure drop below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90 kPa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can signal the onset of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severe storm conditions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7410926" y="4999673"/>
            <a:ext cx="6549628" cy="1423749"/>
          </a:xfrm>
          <a:prstGeom prst="roundRect">
            <a:avLst>
              <a:gd name="adj" fmla="val 12102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602260" y="5191006"/>
            <a:ext cx="616696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🚗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Unusual Movement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7602260" y="5619631"/>
            <a:ext cx="6166961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If GPS data shows speed above a defined threshold, it may suggest that the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tree is being moved or tampered with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69965" y="6614755"/>
            <a:ext cx="13290471" cy="1117521"/>
          </a:xfrm>
          <a:prstGeom prst="roundRect">
            <a:avLst>
              <a:gd name="adj" fmla="val 15418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861298" y="6806089"/>
            <a:ext cx="1290780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🌳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Fallen or Cut Down Tree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861298" y="7234714"/>
            <a:ext cx="12907804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 abrupt drop in the GPS-reported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altitude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below a set threshold triggers an alert for a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fallen or cut-down tree</a:t>
            </a:r>
            <a:endParaRPr lang="en-US" sz="15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AE7B2FF-721E-B8AD-189A-D8EE51C2A243}"/>
              </a:ext>
            </a:extLst>
          </p:cNvPr>
          <p:cNvSpPr/>
          <p:nvPr/>
        </p:nvSpPr>
        <p:spPr>
          <a:xfrm>
            <a:off x="12881811" y="7796463"/>
            <a:ext cx="1636294" cy="304800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94" y="830461"/>
            <a:ext cx="6303645" cy="70157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4281" y="803672"/>
            <a:ext cx="6303645" cy="1071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3. Map Location               Visualization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7584281" y="2089547"/>
            <a:ext cx="630364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On the index page, we provide a </a:t>
            </a: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visual representation of the tree's location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using an interactive map image. 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584281" y="2968228"/>
            <a:ext cx="6303645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allows users to </a:t>
            </a: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quickly identify the exact geographical position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of the monitored site. Real-time updates ensure that any positional changes—such as displacement or movement—are immediately reflected on the map, aiding in rapid response and situational awareness.</a:t>
            </a:r>
            <a:endParaRPr lang="en-US" sz="165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65595C1-5BD3-BCB1-F4DA-3E2FA2BD9D7D}"/>
              </a:ext>
            </a:extLst>
          </p:cNvPr>
          <p:cNvSpPr/>
          <p:nvPr/>
        </p:nvSpPr>
        <p:spPr>
          <a:xfrm>
            <a:off x="12881811" y="7796463"/>
            <a:ext cx="1636294" cy="304800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830" y="748308"/>
            <a:ext cx="4863465" cy="526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4.Alert Subscriber List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37830" y="1696879"/>
            <a:ext cx="13154739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 ensure important alerts are not missed, we maintain a </a:t>
            </a: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subscriber list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in our database. Users can opt in through the </a:t>
            </a: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'Subscribe to Alerts' 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option available in the UI. Once subscribed, they receive </a:t>
            </a: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real-time email notifications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for critical events.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37830" y="2608659"/>
            <a:ext cx="13154739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ensures timely awareness of potential threats such as </a:t>
            </a: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forest fires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storm warnings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or </a:t>
            </a: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tree tampering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enhancing both responsiveness and safety.</a:t>
            </a:r>
            <a:endParaRPr lang="en-US" sz="16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314" y="3520440"/>
            <a:ext cx="6561773" cy="338625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37830" y="7143869"/>
            <a:ext cx="13154739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Users can subscribe to our mailing list to receive alerts for unusual activity</a:t>
            </a:r>
            <a:endParaRPr lang="en-US" sz="165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EE5311D-0656-BDEC-5DDD-3CC959C5D977}"/>
              </a:ext>
            </a:extLst>
          </p:cNvPr>
          <p:cNvSpPr/>
          <p:nvPr/>
        </p:nvSpPr>
        <p:spPr>
          <a:xfrm>
            <a:off x="12881811" y="7796463"/>
            <a:ext cx="1636294" cy="304800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7842" y="48236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Thank You :)</a:t>
            </a:r>
            <a:endParaRPr lang="en-US" sz="445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CACC098-8389-B745-EAFD-A1C93EC0DDED}"/>
              </a:ext>
            </a:extLst>
          </p:cNvPr>
          <p:cNvSpPr/>
          <p:nvPr/>
        </p:nvSpPr>
        <p:spPr>
          <a:xfrm>
            <a:off x="12881811" y="7796463"/>
            <a:ext cx="1636294" cy="304800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3897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4147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58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 safeguard sandalwood trees using sensor data and predictive analytics.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54147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Problem Statement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59958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Illegal logging and environmental threats require real-time monitoring and alert systems.</a:t>
            </a:r>
            <a:endParaRPr lang="en-US" sz="175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9DA33F4-6538-D190-F9B8-8C61CAFD3803}"/>
              </a:ext>
            </a:extLst>
          </p:cNvPr>
          <p:cNvSpPr/>
          <p:nvPr/>
        </p:nvSpPr>
        <p:spPr>
          <a:xfrm>
            <a:off x="12881811" y="7796463"/>
            <a:ext cx="1636294" cy="391842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70077"/>
            <a:ext cx="101874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Hardware and System Architecture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19017"/>
            <a:ext cx="13042821" cy="3075742"/>
          </a:xfrm>
          <a:prstGeom prst="roundRect">
            <a:avLst>
              <a:gd name="adj" fmla="val 6637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0604" y="47458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Components Used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236250"/>
            <a:ext cx="125891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ESP8266 Microcontroller Unit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5678448"/>
            <a:ext cx="125891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MPU6050 Accelerometer Sensor and Gyroscope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0604" y="6120646"/>
            <a:ext cx="125891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Neo6M GPS Module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0604" y="6562844"/>
            <a:ext cx="125891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BMP280 Temperature and Pressure Sensor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0604" y="7005042"/>
            <a:ext cx="125891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Power Supply</a:t>
            </a:r>
            <a:endParaRPr lang="en-US" sz="175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5325E30-0628-1AE0-EC86-37EA8C3F8983}"/>
              </a:ext>
            </a:extLst>
          </p:cNvPr>
          <p:cNvSpPr/>
          <p:nvPr/>
        </p:nvSpPr>
        <p:spPr>
          <a:xfrm>
            <a:off x="12881811" y="7796463"/>
            <a:ext cx="1636294" cy="304800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2358" y="606862"/>
            <a:ext cx="5517356" cy="689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Schematic Diagram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358" y="1737836"/>
            <a:ext cx="13085683" cy="54458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72358" y="7431881"/>
            <a:ext cx="13085683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84AE987-15DD-F4CD-98BF-EFCA02C5F2C9}"/>
              </a:ext>
            </a:extLst>
          </p:cNvPr>
          <p:cNvSpPr/>
          <p:nvPr/>
        </p:nvSpPr>
        <p:spPr>
          <a:xfrm>
            <a:off x="12881811" y="7796463"/>
            <a:ext cx="1636294" cy="353138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983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1513" y="2939891"/>
            <a:ext cx="4796790" cy="599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Software and Data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71513" y="4019074"/>
            <a:ext cx="3666292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🤖</a:t>
            </a:r>
            <a:r>
              <a:rPr lang="en-US" sz="18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Firmware / Embedded Code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71513" y="4518184"/>
            <a:ext cx="640961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Programmed using Arduino IDE.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71513" y="4997887"/>
            <a:ext cx="6409611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📚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Libraries: 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71513" y="5485209"/>
            <a:ext cx="6409611" cy="921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ESP8266WiFi, HTTPClient, Wire, Adafruit_BMP280, Adafruit_MPU6050, Adafruit_Sensor, TinyGPS++, Time, ESP8266Firebase, NTPClient, WifiUdp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556897" y="4019074"/>
            <a:ext cx="2398395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Backend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556897" y="4510564"/>
            <a:ext cx="640961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🌐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Built with Node.js + Express: Handles HTTP requests, serves frontend (/public), and manages API routes.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56897" y="5304949"/>
            <a:ext cx="640961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📡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Real-time Sensor Data Streaming: Uses Socket.IO to emit live updates of values.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7556897" y="6099334"/>
            <a:ext cx="6409611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📁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Firebase Realtime Database Integration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7556897" y="6586657"/>
            <a:ext cx="6409611" cy="928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📧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Email Alert System with Nodemailer: Sends email alerts when temperature exceeds a threshold, Dynamically loads subscribed emails from Firebase.</a:t>
            </a:r>
            <a:endParaRPr lang="en-US" sz="15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0C67719-0A6A-D011-A117-7B7CC16B8FD9}"/>
              </a:ext>
            </a:extLst>
          </p:cNvPr>
          <p:cNvSpPr/>
          <p:nvPr/>
        </p:nvSpPr>
        <p:spPr>
          <a:xfrm>
            <a:off x="12881811" y="7796462"/>
            <a:ext cx="1636294" cy="433137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5342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950" y="3405307"/>
            <a:ext cx="7384137" cy="663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Results and Demonstration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42950" y="4599146"/>
            <a:ext cx="2967038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Serial Monitor Output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742950" y="5143024"/>
            <a:ext cx="4035743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GPS Coordinates, Acceleration &amp; Gyroscope, Temperature and Pressure.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5304234" y="459914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Database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5304234" y="5143024"/>
            <a:ext cx="4035743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Firebase Realtime Database NoSQL( JSON format) Stored as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5304234" y="6060877"/>
            <a:ext cx="4035743" cy="997506"/>
          </a:xfrm>
          <a:prstGeom prst="roundRect">
            <a:avLst>
              <a:gd name="adj" fmla="val 19153"/>
            </a:avLst>
          </a:prstGeom>
          <a:solidFill>
            <a:srgbClr val="DDEE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293638" y="6060877"/>
            <a:ext cx="4056936" cy="997506"/>
          </a:xfrm>
          <a:prstGeom prst="roundRect">
            <a:avLst>
              <a:gd name="adj" fmla="val 3192"/>
            </a:avLst>
          </a:prstGeom>
          <a:solidFill>
            <a:srgbClr val="DDEE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505807" y="6220063"/>
            <a:ext cx="3632597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{Key:Sensor/Timestamp, Value:SensorValue} 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9865519" y="459914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Live Dashboard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865519" y="5143024"/>
            <a:ext cx="4035743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Current Values 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9865519" y="5556885"/>
            <a:ext cx="4035743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Time Series Prediction Graphs for Temp and Pressure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9865519" y="6310313"/>
            <a:ext cx="4035743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Movement and Location tracking 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9865519" y="6724174"/>
            <a:ext cx="4035743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Live Alerts for Forest Fire, Storm, Falling, Movement and Position.</a:t>
            </a:r>
            <a:endParaRPr lang="en-US" sz="165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1A21223-8FCC-EE70-6D5A-47036501CD40}"/>
              </a:ext>
            </a:extLst>
          </p:cNvPr>
          <p:cNvSpPr/>
          <p:nvPr/>
        </p:nvSpPr>
        <p:spPr>
          <a:xfrm>
            <a:off x="12881811" y="7796463"/>
            <a:ext cx="1636294" cy="339566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58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Dashboard UI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8291"/>
            <a:ext cx="13042821" cy="37373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5108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Dashboard provides easy access to all vital surrounding parameters at a glance </a:t>
            </a:r>
            <a:endParaRPr lang="en-US" sz="175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C92BBAC-624D-D549-AEBB-306A03FF0944}"/>
              </a:ext>
            </a:extLst>
          </p:cNvPr>
          <p:cNvSpPr/>
          <p:nvPr/>
        </p:nvSpPr>
        <p:spPr>
          <a:xfrm>
            <a:off x="12881811" y="7796462"/>
            <a:ext cx="1636294" cy="433137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0324"/>
            <a:ext cx="71978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Plots for various Sensors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94416"/>
            <a:ext cx="6376273" cy="4064437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5372" y="1994416"/>
            <a:ext cx="6108740" cy="41046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35372" y="6354247"/>
            <a:ext cx="61087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71763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1F4094E-4910-4388-FEAF-C59693CB772D}"/>
              </a:ext>
            </a:extLst>
          </p:cNvPr>
          <p:cNvSpPr/>
          <p:nvPr/>
        </p:nvSpPr>
        <p:spPr>
          <a:xfrm>
            <a:off x="12881811" y="7796463"/>
            <a:ext cx="1636294" cy="304800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0194" y="471964"/>
            <a:ext cx="4287203" cy="535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Features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00194" y="1265039"/>
            <a:ext cx="569856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1. Prediction Using Time Series Transformer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600194" y="1843802"/>
            <a:ext cx="13430012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 leverage historical temperature and pressure data to forecast future weather conditions using a state-of-the-art Time Series Transformer (PatchTST). These insights guide irrigation strategies—</a:t>
            </a:r>
            <a:r>
              <a:rPr lang="en-US" sz="13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drop in pressure may signal incoming rainfall</a:t>
            </a: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allowing us to conserve water, while </a:t>
            </a:r>
            <a:r>
              <a:rPr lang="en-US" sz="13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rising temperatures indicate increased water demand</a:t>
            </a: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prompting more intensive irrigation.</a:t>
            </a:r>
            <a:endParaRPr lang="en-US" sz="1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1146" y="2859643"/>
            <a:ext cx="7728109" cy="443079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00194" y="7483316"/>
            <a:ext cx="13430012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stable, steady prediction trend indicates normal temperature and pressure conditions</a:t>
            </a:r>
            <a:endParaRPr lang="en-US" sz="135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77A309B-4852-4911-D0AB-88D935FB992F}"/>
              </a:ext>
            </a:extLst>
          </p:cNvPr>
          <p:cNvSpPr/>
          <p:nvPr/>
        </p:nvSpPr>
        <p:spPr>
          <a:xfrm>
            <a:off x="12881811" y="7796463"/>
            <a:ext cx="1636294" cy="304800"/>
          </a:xfrm>
          <a:prstGeom prst="round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682</Words>
  <Application>Microsoft Office PowerPoint</Application>
  <PresentationFormat>Custom</PresentationFormat>
  <Paragraphs>77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Nobile</vt:lpstr>
      <vt:lpstr>Consolas</vt:lpstr>
      <vt:lpstr>Fraunces Extra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ANUPRIYA DEY</cp:lastModifiedBy>
  <cp:revision>3</cp:revision>
  <dcterms:created xsi:type="dcterms:W3CDTF">2025-04-30T10:30:35Z</dcterms:created>
  <dcterms:modified xsi:type="dcterms:W3CDTF">2025-04-30T13:15:29Z</dcterms:modified>
</cp:coreProperties>
</file>